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60" r:id="rId5"/>
    <p:sldId id="258" r:id="rId6"/>
    <p:sldId id="261" r:id="rId7"/>
    <p:sldId id="259" r:id="rId8"/>
    <p:sldId id="262" r:id="rId9"/>
    <p:sldId id="263" r:id="rId10"/>
    <p:sldId id="265" r:id="rId11"/>
    <p:sldId id="264" r:id="rId12"/>
    <p:sldId id="266" r:id="rId13"/>
    <p:sldId id="267" r:id="rId14"/>
    <p:sldId id="273" r:id="rId15"/>
    <p:sldId id="268" r:id="rId16"/>
    <p:sldId id="269" r:id="rId17"/>
    <p:sldId id="270" r:id="rId18"/>
    <p:sldId id="27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7" autoAdjust="0"/>
    <p:restoredTop sz="94684" autoAdjust="0"/>
  </p:normalViewPr>
  <p:slideViewPr>
    <p:cSldViewPr>
      <p:cViewPr varScale="1">
        <p:scale>
          <a:sx n="43" d="100"/>
          <a:sy n="43" d="100"/>
        </p:scale>
        <p:origin x="-1188" y="-90"/>
      </p:cViewPr>
      <p:guideLst>
        <p:guide orient="horz" pos="2160"/>
        <p:guide pos="2880"/>
      </p:guideLst>
    </p:cSldViewPr>
  </p:slideViewPr>
  <p:outlineViewPr>
    <p:cViewPr>
      <p:scale>
        <a:sx n="33" d="100"/>
        <a:sy n="33" d="100"/>
      </p:scale>
      <p:origin x="0" y="137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20" name="19 - Θέση υποσέλιδου"/>
          <p:cNvSpPr>
            <a:spLocks noGrp="1"/>
          </p:cNvSpPr>
          <p:nvPr>
            <p:ph type="ftr" sz="quarter" idx="11"/>
          </p:nvPr>
        </p:nvSpPr>
        <p:spPr/>
        <p:txBody>
          <a:bodyPr/>
          <a:lstStyle>
            <a:extLst/>
          </a:lstStyle>
          <a:p>
            <a:endParaRPr lang="el-GR" dirty="0"/>
          </a:p>
        </p:txBody>
      </p:sp>
      <p:sp>
        <p:nvSpPr>
          <p:cNvPr id="10" name="9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12/4/2013</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dirty="0"/>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dirty="0"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342CEA3-3058-4D43-AE35-B3DA76CB4003}" type="datetimeFigureOut">
              <a:rPr lang="el-GR" smtClean="0"/>
              <a:pPr/>
              <a:t>12/4/2013</a:t>
            </a:fld>
            <a:endParaRPr lang="el-GR" dirty="0"/>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dirty="0"/>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F1D1C4-C2D9-4231-9FB2-B2D9D97AA41D}" type="slidenum">
              <a:rPr lang="el-GR" smtClean="0"/>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Documents%20and%20Settings\Owner\&#917;&#960;&#953;&#966;&#940;&#957;&#949;&#953;&#945;%20&#949;&#961;&#947;&#945;&#963;&#943;&#945;&#962;\NASA's%20Best%20Moon%20Map%20Ever%20w%20%20Piano%20and%20Cello%20Duet%20Music.mp3"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75" y="90648"/>
            <a:ext cx="7498080" cy="1143000"/>
          </a:xfrm>
        </p:spPr>
        <p:txBody>
          <a:bodyPr>
            <a:normAutofit/>
          </a:bodyPr>
          <a:lstStyle/>
          <a:p>
            <a:pPr algn="ctr"/>
            <a:r>
              <a:rPr lang="el-GR" sz="6600" i="1" u="sng" dirty="0" smtClean="0">
                <a:solidFill>
                  <a:schemeClr val="accent3">
                    <a:lumMod val="50000"/>
                  </a:schemeClr>
                </a:solidFill>
                <a:latin typeface="Garamond" panose="02020404030301010803" pitchFamily="18" charset="0"/>
              </a:rPr>
              <a:t>Ομφάκινον</a:t>
            </a:r>
            <a:endParaRPr lang="el-GR" sz="6600" i="1" u="sng" dirty="0">
              <a:solidFill>
                <a:schemeClr val="accent3">
                  <a:lumMod val="50000"/>
                </a:schemeClr>
              </a:solidFill>
              <a:latin typeface="Garamond" panose="02020404030301010803"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57485" y="1233648"/>
            <a:ext cx="7298156" cy="5160640"/>
          </a:xfrm>
        </p:spPr>
      </p:pic>
      <p:sp>
        <p:nvSpPr>
          <p:cNvPr id="5" name="Ορθογώνιο 4"/>
          <p:cNvSpPr/>
          <p:nvPr/>
        </p:nvSpPr>
        <p:spPr>
          <a:xfrm>
            <a:off x="7658793" y="6209622"/>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extLst>
      <p:ext uri="{BB962C8B-B14F-4D97-AF65-F5344CB8AC3E}">
        <p14:creationId xmlns:p14="http://schemas.microsoft.com/office/powerpoint/2010/main" xmlns="" val="33921395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571500" indent="-571500">
              <a:buFont typeface="Wingdings" panose="05000000000000000000" pitchFamily="2" charset="2"/>
              <a:buChar char="v"/>
            </a:pPr>
            <a:r>
              <a:rPr lang="el-GR" sz="4400" u="sng" dirty="0" smtClean="0">
                <a:latin typeface="Garamond" panose="02020404030301010803" pitchFamily="18" charset="0"/>
              </a:rPr>
              <a:t>Προϊόν</a:t>
            </a:r>
            <a:r>
              <a:rPr lang="el-GR" sz="4400" dirty="0" smtClean="0">
                <a:latin typeface="Garamond" panose="02020404030301010803" pitchFamily="18" charset="0"/>
              </a:rPr>
              <a:t>…</a:t>
            </a:r>
            <a:endParaRPr lang="el-GR" sz="4400" dirty="0">
              <a:latin typeface="Garamond" panose="02020404030301010803" pitchFamily="18" charset="0"/>
            </a:endParaRPr>
          </a:p>
        </p:txBody>
      </p:sp>
      <p:sp>
        <p:nvSpPr>
          <p:cNvPr id="3" name="2 - Θέση περιεχομένου"/>
          <p:cNvSpPr>
            <a:spLocks noGrp="1"/>
          </p:cNvSpPr>
          <p:nvPr>
            <p:ph idx="1"/>
          </p:nvPr>
        </p:nvSpPr>
        <p:spPr>
          <a:xfrm>
            <a:off x="965888" y="1462585"/>
            <a:ext cx="8178112" cy="5077544"/>
          </a:xfrm>
        </p:spPr>
        <p:txBody>
          <a:bodyPr>
            <a:normAutofit/>
          </a:bodyPr>
          <a:lstStyle/>
          <a:p>
            <a:pPr>
              <a:buNone/>
            </a:pPr>
            <a:r>
              <a:rPr lang="el-GR" dirty="0" smtClean="0"/>
              <a:t>        </a:t>
            </a:r>
            <a:r>
              <a:rPr lang="el-GR" dirty="0" smtClean="0">
                <a:latin typeface="Times New Roman" panose="02020603050405020304" pitchFamily="18" charset="0"/>
                <a:cs typeface="Times New Roman" panose="02020603050405020304" pitchFamily="18" charset="0"/>
              </a:rPr>
              <a:t>Προϊόν ή υπηρεσία, επομένως, είναι το σύνολο των υλικών και άυλων χαρακτηριστικών, τα οποία έχουν σχεδιαστεί με στόχο να ικανοποιούν τις ανάγκες των καταναλωτών. Οι επιχειρήσεις λειτουργούν και αναπτύσσονται έχοντας ως σκοπό αφενός μεν την πραγματοποίηση κέρδους, αφετέρου δε την ικανοποίηση των διάφορων αναγκών των καταναλωτών, (φυσικών προσώπων, επιχειρήσεων κτλ.).</a:t>
            </a:r>
          </a:p>
          <a:p>
            <a:endParaRPr lang="el-GR" dirty="0"/>
          </a:p>
        </p:txBody>
      </p:sp>
      <p:sp>
        <p:nvSpPr>
          <p:cNvPr id="4" name="Ορθογώνιο 3"/>
          <p:cNvSpPr/>
          <p:nvPr/>
        </p:nvSpPr>
        <p:spPr>
          <a:xfrm>
            <a:off x="7452320" y="618617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43608" y="476672"/>
            <a:ext cx="7890080" cy="5976664"/>
          </a:xfrm>
        </p:spPr>
        <p:txBody>
          <a:bodyPr>
            <a:normAutofit/>
          </a:bodyPr>
          <a:lstStyle/>
          <a:p>
            <a:pPr>
              <a:buNone/>
            </a:pPr>
            <a:r>
              <a:rPr lang="el-GR" dirty="0" smtClean="0"/>
              <a:t>    </a:t>
            </a:r>
            <a:r>
              <a:rPr lang="el-GR" dirty="0" smtClean="0">
                <a:latin typeface="Times New Roman" panose="02020603050405020304" pitchFamily="18" charset="0"/>
                <a:cs typeface="Times New Roman" panose="02020603050405020304" pitchFamily="18" charset="0"/>
              </a:rPr>
              <a:t>Ως προϊόν ή υπηρεσία, αναφέρεται όχι μόνο το φυσικό προϊόν, αλλά και οι σχετικές υπηρεσίες που το συνοδεύουν, όπως είναι η ονομασία και το σήμα του προϊόντος (brand name), η συσκευασία κτλ.</a:t>
            </a:r>
          </a:p>
          <a:p>
            <a:pPr>
              <a:buNone/>
            </a:pPr>
            <a:endParaRPr lang="el-GR" dirty="0"/>
          </a:p>
        </p:txBody>
      </p:sp>
      <p:sp>
        <p:nvSpPr>
          <p:cNvPr id="2" name="Ορθογώνιο 1"/>
          <p:cNvSpPr/>
          <p:nvPr/>
        </p:nvSpPr>
        <p:spPr>
          <a:xfrm>
            <a:off x="7524328" y="608400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571500" indent="-571500">
              <a:buFont typeface="Wingdings" panose="05000000000000000000" pitchFamily="2" charset="2"/>
              <a:buChar char="v"/>
            </a:pPr>
            <a:r>
              <a:rPr lang="el-GR" sz="4400" u="sng" dirty="0" smtClean="0">
                <a:latin typeface="Garamond" panose="02020404030301010803" pitchFamily="18" charset="0"/>
              </a:rPr>
              <a:t>Τιμή</a:t>
            </a:r>
            <a:r>
              <a:rPr lang="el-GR" sz="4400" dirty="0" smtClean="0">
                <a:latin typeface="Garamond" panose="02020404030301010803" pitchFamily="18" charset="0"/>
              </a:rPr>
              <a:t>…</a:t>
            </a:r>
            <a:endParaRPr lang="el-GR" sz="4400" dirty="0">
              <a:latin typeface="Garamond" panose="02020404030301010803" pitchFamily="18" charset="0"/>
            </a:endParaRPr>
          </a:p>
        </p:txBody>
      </p:sp>
      <p:sp>
        <p:nvSpPr>
          <p:cNvPr id="3" name="2 - Θέση περιεχομένου"/>
          <p:cNvSpPr>
            <a:spLocks noGrp="1"/>
          </p:cNvSpPr>
          <p:nvPr>
            <p:ph idx="1"/>
          </p:nvPr>
        </p:nvSpPr>
        <p:spPr>
          <a:xfrm>
            <a:off x="971600" y="1447800"/>
            <a:ext cx="7962088" cy="5410200"/>
          </a:xfrm>
        </p:spPr>
        <p:txBody>
          <a:bodyPr>
            <a:normAutofit/>
          </a:bodyPr>
          <a:lstStyle/>
          <a:p>
            <a:pPr>
              <a:buNone/>
            </a:pPr>
            <a:r>
              <a:rPr lang="el-GR" dirty="0" smtClean="0">
                <a:latin typeface="Times New Roman"/>
                <a:ea typeface="Times New Roman"/>
              </a:rPr>
              <a:t>        Τιμή είναι η αξία ανταλλαγής ενός αγαθού ή υπηρεσίας. Απεικονίζει το "πόσο" ή "με τι" ανταλλάσσεται κάτι στην αγορά, εκφράζεται σε χρήματα και ενεργεί ως ρυθμιστής της οικονομίας. </a:t>
            </a:r>
            <a:r>
              <a:rPr lang="el-GR" dirty="0" smtClean="0">
                <a:latin typeface="Times New Roman"/>
                <a:ea typeface="Times New Roman"/>
                <a:cs typeface="Times New Roman"/>
              </a:rPr>
              <a:t>Η τιμή επηρεάζει την "εικόνα του προϊόντος" και, επομένως, οι στόχοι της τιμολόγησης συνδέονται στενά τόσο με τους αντίστοιχους στόχους του μίγματος marketing όσο και με αυτούς των άλλων λειτουργιών της επιχείρησης.</a:t>
            </a:r>
            <a:endParaRPr lang="el-GR" dirty="0" smtClean="0">
              <a:latin typeface="Calibri"/>
              <a:ea typeface="Calibri"/>
              <a:cs typeface="Times New Roman"/>
            </a:endParaRPr>
          </a:p>
          <a:p>
            <a:endParaRPr lang="el-GR" dirty="0"/>
          </a:p>
        </p:txBody>
      </p:sp>
      <p:sp>
        <p:nvSpPr>
          <p:cNvPr id="4" name="Ορθογώνιο 3"/>
          <p:cNvSpPr/>
          <p:nvPr/>
        </p:nvSpPr>
        <p:spPr>
          <a:xfrm>
            <a:off x="7524328" y="616530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476672"/>
            <a:ext cx="7498080" cy="1143000"/>
          </a:xfrm>
        </p:spPr>
        <p:txBody>
          <a:bodyPr>
            <a:noAutofit/>
          </a:bodyPr>
          <a:lstStyle/>
          <a:p>
            <a:pPr marL="571500" indent="-571500">
              <a:buFont typeface="Wingdings" panose="05000000000000000000" pitchFamily="2" charset="2"/>
              <a:buChar char="v"/>
            </a:pPr>
            <a:r>
              <a:rPr lang="el-GR" sz="4400" u="sng" dirty="0" smtClean="0">
                <a:effectLst>
                  <a:outerShdw blurRad="38100" dist="38100" dir="2700000" algn="tl">
                    <a:srgbClr val="000000">
                      <a:alpha val="43137"/>
                    </a:srgbClr>
                  </a:outerShdw>
                </a:effectLst>
                <a:latin typeface="Garamond" panose="02020404030301010803" pitchFamily="18" charset="0"/>
                <a:ea typeface="Times New Roman"/>
                <a:cs typeface="Times New Roman"/>
              </a:rPr>
              <a:t>Προώθηση…</a:t>
            </a:r>
            <a:r>
              <a:rPr lang="el-GR" sz="4400" dirty="0" smtClean="0">
                <a:latin typeface="Garamond" panose="02020404030301010803" pitchFamily="18" charset="0"/>
                <a:ea typeface="Calibri"/>
                <a:cs typeface="Times New Roman"/>
              </a:rPr>
              <a:t/>
            </a:r>
            <a:br>
              <a:rPr lang="el-GR" sz="4400" dirty="0" smtClean="0">
                <a:latin typeface="Garamond" panose="02020404030301010803" pitchFamily="18" charset="0"/>
                <a:ea typeface="Calibri"/>
                <a:cs typeface="Times New Roman"/>
              </a:rPr>
            </a:br>
            <a:endParaRPr lang="el-GR" sz="4400" dirty="0">
              <a:latin typeface="Garamond" panose="02020404030301010803" pitchFamily="18" charset="0"/>
            </a:endParaRPr>
          </a:p>
        </p:txBody>
      </p:sp>
      <p:sp>
        <p:nvSpPr>
          <p:cNvPr id="3" name="2 - Θέση περιεχομένου"/>
          <p:cNvSpPr>
            <a:spLocks noGrp="1"/>
          </p:cNvSpPr>
          <p:nvPr>
            <p:ph idx="1"/>
          </p:nvPr>
        </p:nvSpPr>
        <p:spPr>
          <a:xfrm>
            <a:off x="1187624" y="1417638"/>
            <a:ext cx="7746064" cy="5195664"/>
          </a:xfrm>
        </p:spPr>
        <p:txBody>
          <a:bodyPr>
            <a:normAutofit/>
          </a:bodyPr>
          <a:lstStyle/>
          <a:p>
            <a:pPr>
              <a:buNone/>
            </a:pPr>
            <a:r>
              <a:rPr lang="el-GR" dirty="0" smtClean="0">
                <a:latin typeface="Times New Roman" panose="02020603050405020304" pitchFamily="18" charset="0"/>
                <a:cs typeface="Times New Roman" panose="02020603050405020304" pitchFamily="18" charset="0"/>
              </a:rPr>
              <a:t>         Η προώθηση είναι, σύμφωνα με αρκετές εκτιμήσεις, η πιο δυναμική μεταβλητή του marketing, γιατί φέρει σε επαφή πωλητές και αγοραστές. </a:t>
            </a:r>
          </a:p>
        </p:txBody>
      </p:sp>
      <p:sp>
        <p:nvSpPr>
          <p:cNvPr id="4" name="Ορθογώνιο 3"/>
          <p:cNvSpPr/>
          <p:nvPr/>
        </p:nvSpPr>
        <p:spPr>
          <a:xfrm>
            <a:off x="7524328" y="606373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9556" y="731259"/>
            <a:ext cx="7498080" cy="1143000"/>
          </a:xfrm>
        </p:spPr>
        <p:txBody>
          <a:bodyPr>
            <a:noAutofit/>
          </a:bodyPr>
          <a:lstStyle/>
          <a:p>
            <a:pPr marL="571500" indent="-571500">
              <a:buFont typeface="Wingdings" panose="05000000000000000000" pitchFamily="2" charset="2"/>
              <a:buChar char="v"/>
            </a:pPr>
            <a:r>
              <a:rPr lang="el-GR" sz="4400" u="sng" dirty="0">
                <a:latin typeface="Garamond" panose="02020404030301010803" pitchFamily="18" charset="0"/>
                <a:cs typeface="Times New Roman" panose="02020603050405020304" pitchFamily="18" charset="0"/>
              </a:rPr>
              <a:t>Η αποτελεσματική προώθηση στοχεύει:</a:t>
            </a:r>
            <a:br>
              <a:rPr lang="el-GR" sz="4400" u="sng" dirty="0">
                <a:latin typeface="Garamond" panose="02020404030301010803" pitchFamily="18" charset="0"/>
                <a:cs typeface="Times New Roman" panose="02020603050405020304" pitchFamily="18" charset="0"/>
              </a:rPr>
            </a:br>
            <a:endParaRPr lang="el-GR" sz="4400" u="sng" dirty="0">
              <a:latin typeface="Garamond" panose="02020404030301010803" pitchFamily="18" charset="0"/>
            </a:endParaRPr>
          </a:p>
        </p:txBody>
      </p:sp>
      <p:sp>
        <p:nvSpPr>
          <p:cNvPr id="3" name="Θέση περιεχομένου 2"/>
          <p:cNvSpPr>
            <a:spLocks noGrp="1"/>
          </p:cNvSpPr>
          <p:nvPr>
            <p:ph idx="1"/>
          </p:nvPr>
        </p:nvSpPr>
        <p:spPr>
          <a:xfrm>
            <a:off x="1329556" y="1874259"/>
            <a:ext cx="7498080" cy="4800600"/>
          </a:xfrm>
        </p:spPr>
        <p:txBody>
          <a:bodyPr/>
          <a:lstStyle/>
          <a:p>
            <a:pPr lvl="0"/>
            <a:r>
              <a:rPr lang="el-GR" dirty="0">
                <a:latin typeface="Times New Roman" panose="02020603050405020304" pitchFamily="18" charset="0"/>
                <a:cs typeface="Times New Roman" panose="02020603050405020304" pitchFamily="18" charset="0"/>
              </a:rPr>
              <a:t>στην πληροφόρηση των καταναλωτών, σχετικά με το προϊόν ή την υπηρεσία που διατίθεται, και</a:t>
            </a:r>
          </a:p>
          <a:p>
            <a:pPr lvl="0"/>
            <a:r>
              <a:rPr lang="el-GR" dirty="0">
                <a:latin typeface="Times New Roman" panose="02020603050405020304" pitchFamily="18" charset="0"/>
                <a:cs typeface="Times New Roman" panose="02020603050405020304" pitchFamily="18" charset="0"/>
              </a:rPr>
              <a:t>στην προσπάθεια να πειστούν οι καταναλωτές ότι αυτό το προϊόν ή αυτή η υπηρεσία είναι η καλύτερη εναλλακτική επιλογή για την ικανοποίηση των αναγκών τους.</a:t>
            </a:r>
          </a:p>
          <a:p>
            <a:endParaRPr lang="el-GR" dirty="0"/>
          </a:p>
        </p:txBody>
      </p:sp>
      <p:sp>
        <p:nvSpPr>
          <p:cNvPr id="4" name="Ορθογώνιο 3"/>
          <p:cNvSpPr/>
          <p:nvPr/>
        </p:nvSpPr>
        <p:spPr>
          <a:xfrm>
            <a:off x="7668344" y="6235606"/>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extLst>
      <p:ext uri="{BB962C8B-B14F-4D97-AF65-F5344CB8AC3E}">
        <p14:creationId xmlns:p14="http://schemas.microsoft.com/office/powerpoint/2010/main" xmlns="" val="20476594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571500" indent="-571500">
              <a:buFont typeface="Wingdings" panose="05000000000000000000" pitchFamily="2" charset="2"/>
              <a:buChar char="v"/>
            </a:pPr>
            <a:r>
              <a:rPr lang="el-GR" sz="4400" u="sng" dirty="0" smtClean="0">
                <a:solidFill>
                  <a:schemeClr val="accent3">
                    <a:lumMod val="50000"/>
                  </a:schemeClr>
                </a:solidFill>
                <a:latin typeface="Garamond" panose="02020404030301010803" pitchFamily="18" charset="0"/>
              </a:rPr>
              <a:t>Συγκεκριμένα εμείς…</a:t>
            </a:r>
            <a:endParaRPr lang="el-GR" sz="4400" u="sng" dirty="0">
              <a:solidFill>
                <a:schemeClr val="accent3">
                  <a:lumMod val="50000"/>
                </a:schemeClr>
              </a:solidFill>
              <a:latin typeface="Garamond" panose="02020404030301010803" pitchFamily="18" charset="0"/>
            </a:endParaRPr>
          </a:p>
        </p:txBody>
      </p:sp>
      <p:sp>
        <p:nvSpPr>
          <p:cNvPr id="3" name="2 - Θέση περιεχομένου"/>
          <p:cNvSpPr>
            <a:spLocks noGrp="1"/>
          </p:cNvSpPr>
          <p:nvPr>
            <p:ph idx="1"/>
          </p:nvPr>
        </p:nvSpPr>
        <p:spPr>
          <a:xfrm>
            <a:off x="929765" y="1399739"/>
            <a:ext cx="8208912" cy="5328592"/>
          </a:xfrm>
        </p:spPr>
        <p:txBody>
          <a:bodyPr>
            <a:normAutofit/>
          </a:bodyPr>
          <a:lstStyle/>
          <a:p>
            <a:pPr>
              <a:buNone/>
            </a:pPr>
            <a:r>
              <a:rPr lang="el-GR" sz="3300" dirty="0" smtClean="0">
                <a:latin typeface="Times New Roman"/>
                <a:ea typeface="Calibri"/>
                <a:cs typeface="Times New Roman"/>
              </a:rPr>
              <a:t>     </a:t>
            </a:r>
            <a:r>
              <a:rPr lang="el-GR" dirty="0" smtClean="0">
                <a:latin typeface="Times New Roman" panose="02020603050405020304" pitchFamily="18" charset="0"/>
                <a:ea typeface="Calibri"/>
                <a:cs typeface="Times New Roman" panose="02020603050405020304" pitchFamily="18" charset="0"/>
              </a:rPr>
              <a:t>Αυτή την περίοδο ασχοληθήκαμε με την ονομασία του προϊόντος  .Μετά από ψηφοφορία όλων των τμημάτων καταλήξαμε στην ονομασία &lt;&lt;ΟΜΦΑΚΙΝΟΝ&gt;&gt;  (λάδι αρίστης ποιότητας  στην αρχαιότητα ).Η  Α.Ο.  Ασχολείται με προϊόντα που παράγονται από την ελιά </a:t>
            </a:r>
            <a:r>
              <a:rPr lang="el-GR" dirty="0" smtClean="0">
                <a:latin typeface="Times New Roman" panose="02020603050405020304" pitchFamily="18" charset="0"/>
                <a:cs typeface="Times New Roman" panose="02020603050405020304" pitchFamily="18" charset="0"/>
              </a:rPr>
              <a:t>π.χ. πάστα ελιάς, λάδι , σαπούνι , αρωματικά έλαια</a:t>
            </a:r>
            <a:r>
              <a:rPr lang="el-GR" sz="3300" dirty="0" smtClean="0"/>
              <a:t>                         </a:t>
            </a:r>
          </a:p>
          <a:p>
            <a:pPr>
              <a:buNone/>
            </a:pPr>
            <a:r>
              <a:rPr lang="el-GR" sz="3300" dirty="0" smtClean="0"/>
              <a:t>     </a:t>
            </a:r>
            <a:endParaRPr lang="el-GR" dirty="0"/>
          </a:p>
        </p:txBody>
      </p:sp>
      <p:sp>
        <p:nvSpPr>
          <p:cNvPr id="4" name="Ορθογώνιο 3"/>
          <p:cNvSpPr/>
          <p:nvPr/>
        </p:nvSpPr>
        <p:spPr>
          <a:xfrm>
            <a:off x="7524328" y="6156012"/>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692696"/>
            <a:ext cx="7498080" cy="4800600"/>
          </a:xfrm>
        </p:spPr>
        <p:txBody>
          <a:bodyPr>
            <a:normAutofit/>
          </a:bodyPr>
          <a:lstStyle/>
          <a:p>
            <a:pPr>
              <a:buNone/>
            </a:pPr>
            <a:r>
              <a:rPr lang="el-GR" dirty="0" smtClean="0"/>
              <a:t>        </a:t>
            </a:r>
            <a:r>
              <a:rPr lang="el-GR" dirty="0" smtClean="0">
                <a:latin typeface="Times New Roman" panose="02020603050405020304" pitchFamily="18" charset="0"/>
                <a:cs typeface="Times New Roman" panose="02020603050405020304" pitchFamily="18" charset="0"/>
              </a:rPr>
              <a:t>Πιστεύουμε πως με τη συνεργασία όλων των τμημάτων θα καταφέρουμε να προωθήσουμε την εταιρία και να κάνουμε γνωστά τα προϊόντα μας. Μας έχει δοθεί η ευκαιρία να ασχοληθούμε με  μια εικονική επιχείρηση για πρώτη φορά και θέλουμε να αποκομίσουμε όσα περισσότερα μπορούμε από αυτή και να φανούμε αντάξιοι των προσδοκιών .</a:t>
            </a:r>
          </a:p>
          <a:p>
            <a:pPr>
              <a:buNone/>
            </a:pPr>
            <a:endParaRPr lang="el-GR" dirty="0">
              <a:latin typeface="Times New Roman" panose="02020603050405020304" pitchFamily="18" charset="0"/>
              <a:cs typeface="Times New Roman" panose="02020603050405020304" pitchFamily="18" charset="0"/>
            </a:endParaRPr>
          </a:p>
        </p:txBody>
      </p:sp>
      <p:sp>
        <p:nvSpPr>
          <p:cNvPr id="2" name="Ορθογώνιο 1"/>
          <p:cNvSpPr/>
          <p:nvPr/>
        </p:nvSpPr>
        <p:spPr>
          <a:xfrm>
            <a:off x="7452320" y="616530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67605" y="661472"/>
            <a:ext cx="7498080" cy="1143000"/>
          </a:xfrm>
        </p:spPr>
        <p:txBody>
          <a:bodyPr>
            <a:normAutofit fontScale="90000"/>
          </a:bodyPr>
          <a:lstStyle/>
          <a:p>
            <a:pPr marL="571500" indent="-571500">
              <a:buFont typeface="Wingdings" panose="05000000000000000000" pitchFamily="2" charset="2"/>
              <a:buChar char="v"/>
            </a:pPr>
            <a:r>
              <a:rPr lang="el-GR" sz="4900" u="sng" dirty="0" smtClean="0">
                <a:solidFill>
                  <a:schemeClr val="accent3">
                    <a:lumMod val="50000"/>
                  </a:schemeClr>
                </a:solidFill>
                <a:latin typeface="Garamond" panose="02020404030301010803" pitchFamily="18" charset="0"/>
              </a:rPr>
              <a:t>Βιβλιογραφία</a:t>
            </a:r>
            <a:br>
              <a:rPr lang="el-GR" sz="4900" u="sng" dirty="0" smtClean="0">
                <a:solidFill>
                  <a:schemeClr val="accent3">
                    <a:lumMod val="50000"/>
                  </a:schemeClr>
                </a:solidFill>
                <a:latin typeface="Garamond" panose="02020404030301010803" pitchFamily="18" charset="0"/>
              </a:rPr>
            </a:br>
            <a:endParaRPr lang="el-GR" sz="4900" u="sng" dirty="0">
              <a:latin typeface="Garamond" panose="02020404030301010803" pitchFamily="18" charset="0"/>
            </a:endParaRPr>
          </a:p>
        </p:txBody>
      </p:sp>
      <p:sp>
        <p:nvSpPr>
          <p:cNvPr id="3" name="2 - Θέση περιεχομένου"/>
          <p:cNvSpPr>
            <a:spLocks noGrp="1"/>
          </p:cNvSpPr>
          <p:nvPr>
            <p:ph idx="1"/>
          </p:nvPr>
        </p:nvSpPr>
        <p:spPr/>
        <p:txBody>
          <a:bodyPr/>
          <a:lstStyle/>
          <a:p>
            <a:pPr lvl="0"/>
            <a:r>
              <a:rPr lang="el-GR" dirty="0" smtClean="0">
                <a:latin typeface="Times New Roman" panose="02020603050405020304" pitchFamily="18" charset="0"/>
                <a:cs typeface="Times New Roman" panose="02020603050405020304" pitchFamily="18" charset="0"/>
              </a:rPr>
              <a:t>ΣΧΟΛΙΚΟ ΒΙΒΛΙΟ Α.Ο.Δ.Ε http://digitalschool-admin.minedu.gov.gr</a:t>
            </a:r>
          </a:p>
          <a:p>
            <a:pPr lvl="0"/>
            <a:r>
              <a:rPr lang="el-GR" dirty="0" smtClean="0">
                <a:latin typeface="Times New Roman" panose="02020603050405020304" pitchFamily="18" charset="0"/>
                <a:cs typeface="Times New Roman" panose="02020603050405020304" pitchFamily="18" charset="0"/>
              </a:rPr>
              <a:t>http://isearch.avg.com/images</a:t>
            </a:r>
          </a:p>
          <a:p>
            <a:endParaRPr lang="el-GR" dirty="0"/>
          </a:p>
        </p:txBody>
      </p:sp>
      <p:sp>
        <p:nvSpPr>
          <p:cNvPr id="4" name="Ορθογώνιο 3"/>
          <p:cNvSpPr/>
          <p:nvPr/>
        </p:nvSpPr>
        <p:spPr>
          <a:xfrm>
            <a:off x="7524328" y="6093896"/>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979712" y="876300"/>
            <a:ext cx="7498080" cy="1143000"/>
          </a:xfrm>
        </p:spPr>
        <p:txBody>
          <a:bodyPr>
            <a:normAutofit fontScale="90000"/>
          </a:bodyPr>
          <a:lstStyle/>
          <a:p>
            <a:r>
              <a:rPr lang="el-GR" sz="9600" dirty="0">
                <a:solidFill>
                  <a:schemeClr val="accent3">
                    <a:lumMod val="50000"/>
                  </a:schemeClr>
                </a:solidFill>
                <a:latin typeface="Monotype Corsiva" pitchFamily="66" charset="0"/>
              </a:rPr>
              <a:t>Ευχαριστούμε</a:t>
            </a:r>
            <a:br>
              <a:rPr lang="el-GR" sz="9600" dirty="0">
                <a:solidFill>
                  <a:schemeClr val="accent3">
                    <a:lumMod val="50000"/>
                  </a:schemeClr>
                </a:solidFill>
                <a:latin typeface="Monotype Corsiva" pitchFamily="66" charset="0"/>
              </a:rPr>
            </a:br>
            <a:endParaRPr lang="el-GR" sz="9600" dirty="0"/>
          </a:p>
        </p:txBody>
      </p:sp>
      <p:sp>
        <p:nvSpPr>
          <p:cNvPr id="3" name="2 - Θέση περιεχομένου"/>
          <p:cNvSpPr>
            <a:spLocks noGrp="1"/>
          </p:cNvSpPr>
          <p:nvPr>
            <p:ph idx="1"/>
          </p:nvPr>
        </p:nvSpPr>
        <p:spPr>
          <a:xfrm>
            <a:off x="1041524" y="2019300"/>
            <a:ext cx="7498080" cy="4800600"/>
          </a:xfrm>
        </p:spPr>
        <p:txBody>
          <a:bodyPr>
            <a:normAutofit/>
          </a:bodyPr>
          <a:lstStyle/>
          <a:p>
            <a:pPr algn="ctr">
              <a:buNone/>
            </a:pPr>
            <a:r>
              <a:rPr lang="el-GR" sz="3400" u="sng" dirty="0" smtClean="0">
                <a:solidFill>
                  <a:schemeClr val="accent3">
                    <a:lumMod val="50000"/>
                  </a:schemeClr>
                </a:solidFill>
                <a:latin typeface="Monotype Corsiva" pitchFamily="66" charset="0"/>
              </a:rPr>
              <a:t>Τμήμα </a:t>
            </a:r>
            <a:r>
              <a:rPr lang="el-GR" sz="3400" u="sng" dirty="0" err="1" smtClean="0">
                <a:solidFill>
                  <a:schemeClr val="accent3">
                    <a:lumMod val="50000"/>
                  </a:schemeClr>
                </a:solidFill>
                <a:latin typeface="Monotype Corsiva" pitchFamily="66" charset="0"/>
              </a:rPr>
              <a:t>μάρκετιγκ</a:t>
            </a:r>
            <a:r>
              <a:rPr lang="el-GR" sz="3400" u="sng" dirty="0" smtClean="0">
                <a:solidFill>
                  <a:schemeClr val="accent3">
                    <a:lumMod val="50000"/>
                  </a:schemeClr>
                </a:solidFill>
                <a:latin typeface="Monotype Corsiva" pitchFamily="66" charset="0"/>
              </a:rPr>
              <a:t>:</a:t>
            </a:r>
          </a:p>
          <a:p>
            <a:pPr algn="ctr">
              <a:buNone/>
            </a:pPr>
            <a:r>
              <a:rPr lang="el-GR" dirty="0">
                <a:solidFill>
                  <a:schemeClr val="accent3">
                    <a:lumMod val="50000"/>
                  </a:schemeClr>
                </a:solidFill>
                <a:latin typeface="Monotype Corsiva" pitchFamily="66" charset="0"/>
              </a:rPr>
              <a:t>Ευτυχία Αναστασίου</a:t>
            </a:r>
            <a:endParaRPr lang="el-GR" u="sng" dirty="0" smtClean="0">
              <a:solidFill>
                <a:schemeClr val="accent3">
                  <a:lumMod val="50000"/>
                </a:schemeClr>
              </a:solidFill>
              <a:latin typeface="Monotype Corsiva" pitchFamily="66" charset="0"/>
            </a:endParaRPr>
          </a:p>
          <a:p>
            <a:pPr algn="ctr">
              <a:buNone/>
            </a:pPr>
            <a:r>
              <a:rPr lang="el-GR" dirty="0" smtClean="0">
                <a:solidFill>
                  <a:schemeClr val="accent3">
                    <a:lumMod val="50000"/>
                  </a:schemeClr>
                </a:solidFill>
                <a:latin typeface="Monotype Corsiva" pitchFamily="66" charset="0"/>
              </a:rPr>
              <a:t>Άννα-Μαρία </a:t>
            </a:r>
            <a:r>
              <a:rPr lang="el-GR" dirty="0" err="1">
                <a:solidFill>
                  <a:schemeClr val="accent3">
                    <a:lumMod val="50000"/>
                  </a:schemeClr>
                </a:solidFill>
                <a:latin typeface="Monotype Corsiva" pitchFamily="66" charset="0"/>
              </a:rPr>
              <a:t>Αμπουτόρκ</a:t>
            </a:r>
            <a:endParaRPr lang="el-GR" dirty="0">
              <a:solidFill>
                <a:schemeClr val="accent3">
                  <a:lumMod val="50000"/>
                </a:schemeClr>
              </a:solidFill>
              <a:latin typeface="Monotype Corsiva" pitchFamily="66" charset="0"/>
            </a:endParaRPr>
          </a:p>
          <a:p>
            <a:pPr algn="ctr">
              <a:buNone/>
            </a:pPr>
            <a:r>
              <a:rPr lang="el-GR" dirty="0" smtClean="0">
                <a:solidFill>
                  <a:schemeClr val="accent3">
                    <a:lumMod val="50000"/>
                  </a:schemeClr>
                </a:solidFill>
                <a:latin typeface="Monotype Corsiva" pitchFamily="66" charset="0"/>
              </a:rPr>
              <a:t> Ελένη Αρχοντή</a:t>
            </a:r>
          </a:p>
          <a:p>
            <a:pPr algn="ctr">
              <a:buNone/>
            </a:pPr>
            <a:r>
              <a:rPr lang="el-GR" dirty="0" smtClean="0">
                <a:solidFill>
                  <a:schemeClr val="accent3">
                    <a:lumMod val="50000"/>
                  </a:schemeClr>
                </a:solidFill>
                <a:latin typeface="Monotype Corsiva" pitchFamily="66" charset="0"/>
              </a:rPr>
              <a:t>Ευστρατία </a:t>
            </a:r>
            <a:r>
              <a:rPr lang="el-GR" dirty="0" err="1" smtClean="0">
                <a:solidFill>
                  <a:schemeClr val="accent3">
                    <a:lumMod val="50000"/>
                  </a:schemeClr>
                </a:solidFill>
                <a:latin typeface="Monotype Corsiva" pitchFamily="66" charset="0"/>
              </a:rPr>
              <a:t>Γιαννακή</a:t>
            </a:r>
            <a:endParaRPr lang="el-GR" dirty="0" smtClean="0">
              <a:solidFill>
                <a:schemeClr val="accent3">
                  <a:lumMod val="50000"/>
                </a:schemeClr>
              </a:solidFill>
              <a:latin typeface="Monotype Corsiva" pitchFamily="66" charset="0"/>
            </a:endParaRPr>
          </a:p>
          <a:p>
            <a:pPr algn="ctr">
              <a:buNone/>
            </a:pPr>
            <a:r>
              <a:rPr lang="el-GR" dirty="0" smtClean="0">
                <a:solidFill>
                  <a:schemeClr val="accent3">
                    <a:lumMod val="50000"/>
                  </a:schemeClr>
                </a:solidFill>
                <a:latin typeface="Monotype Corsiva" pitchFamily="66" charset="0"/>
              </a:rPr>
              <a:t>Θεοδώρα </a:t>
            </a:r>
            <a:r>
              <a:rPr lang="el-GR" dirty="0">
                <a:solidFill>
                  <a:schemeClr val="accent3">
                    <a:lumMod val="50000"/>
                  </a:schemeClr>
                </a:solidFill>
                <a:latin typeface="Monotype Corsiva" pitchFamily="66" charset="0"/>
              </a:rPr>
              <a:t>Δεσποτίδη</a:t>
            </a:r>
          </a:p>
          <a:p>
            <a:pPr algn="ctr">
              <a:buNone/>
            </a:pPr>
            <a:endParaRPr lang="el-GR" dirty="0">
              <a:solidFill>
                <a:schemeClr val="accent3">
                  <a:lumMod val="50000"/>
                </a:schemeClr>
              </a:solidFill>
              <a:latin typeface="Monotype Corsiva" pitchFamily="66" charset="0"/>
            </a:endParaRPr>
          </a:p>
        </p:txBody>
      </p:sp>
      <p:sp>
        <p:nvSpPr>
          <p:cNvPr id="2" name="Ορθογώνιο 1"/>
          <p:cNvSpPr/>
          <p:nvPr/>
        </p:nvSpPr>
        <p:spPr>
          <a:xfrm>
            <a:off x="7380312" y="606373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10139" y="193110"/>
            <a:ext cx="7406640" cy="2493038"/>
          </a:xfrm>
        </p:spPr>
        <p:txBody>
          <a:bodyPr>
            <a:normAutofit/>
          </a:bodyPr>
          <a:lstStyle/>
          <a:p>
            <a:pPr algn="ctr"/>
            <a:r>
              <a:rPr lang="el-GR" sz="6600" u="sng" dirty="0" smtClean="0">
                <a:latin typeface="Garamond" panose="02020404030301010803" pitchFamily="18" charset="0"/>
              </a:rPr>
              <a:t>Τμήμα </a:t>
            </a:r>
            <a:r>
              <a:rPr lang="el-GR" sz="6600" u="sng" dirty="0" smtClean="0">
                <a:latin typeface="Garamond" panose="02020404030301010803" pitchFamily="18" charset="0"/>
              </a:rPr>
              <a:t>Μάρκετινγκ</a:t>
            </a:r>
            <a:r>
              <a:rPr lang="el-GR" sz="6600" dirty="0" smtClean="0">
                <a:latin typeface="Monotype Corsiva" pitchFamily="66" charset="0"/>
              </a:rPr>
              <a:t/>
            </a:r>
            <a:br>
              <a:rPr lang="el-GR" sz="6600" dirty="0" smtClean="0">
                <a:latin typeface="Monotype Corsiva" pitchFamily="66" charset="0"/>
              </a:rPr>
            </a:br>
            <a:endParaRPr lang="el-GR" sz="6600" dirty="0">
              <a:latin typeface="Monotype Corsiva" pitchFamily="66" charset="0"/>
            </a:endParaRPr>
          </a:p>
        </p:txBody>
      </p:sp>
      <p:sp>
        <p:nvSpPr>
          <p:cNvPr id="3" name="2 - Υπότιτλος"/>
          <p:cNvSpPr>
            <a:spLocks noGrp="1"/>
          </p:cNvSpPr>
          <p:nvPr>
            <p:ph type="subTitle" idx="1"/>
          </p:nvPr>
        </p:nvSpPr>
        <p:spPr>
          <a:xfrm>
            <a:off x="1410139" y="2144238"/>
            <a:ext cx="7406640" cy="4531264"/>
          </a:xfrm>
        </p:spPr>
        <p:txBody>
          <a:bodyPr>
            <a:normAutofit/>
          </a:bodyPr>
          <a:lstStyle/>
          <a:p>
            <a:pPr algn="r"/>
            <a:r>
              <a:rPr lang="el-GR" sz="3200" i="1" u="sng" dirty="0" smtClean="0">
                <a:solidFill>
                  <a:schemeClr val="accent3">
                    <a:lumMod val="75000"/>
                  </a:schemeClr>
                </a:solidFill>
              </a:rPr>
              <a:t>                                                                                                                      </a:t>
            </a:r>
          </a:p>
        </p:txBody>
      </p:sp>
      <p:pic>
        <p:nvPicPr>
          <p:cNvPr id="4" name="NASA's Best Moon Map Ever w  Piano and Cello Duet Music.mp3">
            <a:hlinkClick r:id="" action="ppaction://media"/>
          </p:cNvPr>
          <p:cNvPicPr>
            <a:picLocks noRot="1" noChangeAspect="1"/>
          </p:cNvPicPr>
          <p:nvPr>
            <a:audioFile r:link="rId1"/>
          </p:nvPr>
        </p:nvPicPr>
        <p:blipFill>
          <a:blip r:embed="rId3" cstate="print"/>
          <a:stretch>
            <a:fillRect/>
          </a:stretch>
        </p:blipFill>
        <p:spPr>
          <a:xfrm>
            <a:off x="1115616" y="404664"/>
            <a:ext cx="304800" cy="304800"/>
          </a:xfrm>
          <a:prstGeom prst="rect">
            <a:avLst/>
          </a:prstGeom>
        </p:spPr>
      </p:pic>
      <p:pic>
        <p:nvPicPr>
          <p:cNvPr id="5" name="Εικόνα 4"/>
          <p:cNvPicPr>
            <a:picLocks noChangeAspect="1"/>
          </p:cNvPicPr>
          <p:nvPr/>
        </p:nvPicPr>
        <p:blipFill>
          <a:blip r:embed="rId4"/>
          <a:stretch>
            <a:fillRect/>
          </a:stretch>
        </p:blipFill>
        <p:spPr>
          <a:xfrm>
            <a:off x="2627784" y="1916832"/>
            <a:ext cx="4667114" cy="4392488"/>
          </a:xfrm>
          <a:prstGeom prst="rect">
            <a:avLst/>
          </a:prstGeom>
        </p:spPr>
      </p:pic>
      <p:sp>
        <p:nvSpPr>
          <p:cNvPr id="6" name="Ορθογώνιο 5"/>
          <p:cNvSpPr/>
          <p:nvPr/>
        </p:nvSpPr>
        <p:spPr>
          <a:xfrm>
            <a:off x="7476192" y="6282460"/>
            <a:ext cx="1056700" cy="369332"/>
          </a:xfrm>
          <a:prstGeom prst="rect">
            <a:avLst/>
          </a:prstGeom>
        </p:spPr>
        <p:txBody>
          <a:bodyPr wrap="none">
            <a:spAutoFit/>
          </a:bodyPr>
          <a:lstStyle/>
          <a:p>
            <a:pPr>
              <a:buFont typeface="Wingdings 2"/>
              <a:buNone/>
            </a:pPr>
            <a:r>
              <a:rPr lang="el-GR" i="1" dirty="0">
                <a:solidFill>
                  <a:schemeClr val="accent3">
                    <a:lumMod val="50000"/>
                  </a:schemeClr>
                </a:solidFill>
                <a:latin typeface="Garamond" panose="02020404030301010803" pitchFamily="18" charset="0"/>
              </a:rPr>
              <a:t>Ομφάκινον</a:t>
            </a:r>
            <a:endParaRPr lang="el-GR" i="1" dirty="0">
              <a:solidFill>
                <a:schemeClr val="accent3">
                  <a:lumMod val="50000"/>
                </a:schemeClr>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2101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14"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548680"/>
            <a:ext cx="7498080" cy="1143000"/>
          </a:xfrm>
        </p:spPr>
        <p:txBody>
          <a:bodyPr>
            <a:noAutofit/>
          </a:bodyPr>
          <a:lstStyle/>
          <a:p>
            <a:pPr marL="571500" indent="-571500" algn="ctr">
              <a:buFont typeface="Wingdings" panose="05000000000000000000" pitchFamily="2" charset="2"/>
              <a:buChar char="v"/>
            </a:pPr>
            <a:r>
              <a:rPr lang="el-GR" sz="4400" u="sng" dirty="0" smtClean="0">
                <a:latin typeface="Garamond" panose="02020404030301010803" pitchFamily="18" charset="0"/>
              </a:rPr>
              <a:t>Λίγα λόγια για το </a:t>
            </a:r>
            <a:r>
              <a:rPr lang="el-GR" sz="4400" u="sng" dirty="0" smtClean="0">
                <a:latin typeface="Garamond" panose="02020404030301010803" pitchFamily="18" charset="0"/>
              </a:rPr>
              <a:t>μάρκετινγκ</a:t>
            </a:r>
            <a:r>
              <a:rPr lang="el-GR" sz="4400" u="sng" dirty="0" smtClean="0">
                <a:latin typeface="Garamond" panose="02020404030301010803" pitchFamily="18" charset="0"/>
              </a:rPr>
              <a:t>…</a:t>
            </a:r>
            <a:br>
              <a:rPr lang="el-GR" sz="4400" u="sng" dirty="0" smtClean="0">
                <a:latin typeface="Garamond" panose="02020404030301010803" pitchFamily="18" charset="0"/>
              </a:rPr>
            </a:br>
            <a:endParaRPr lang="el-GR" sz="4400" u="sng" dirty="0">
              <a:latin typeface="Garamond" panose="02020404030301010803" pitchFamily="18" charset="0"/>
            </a:endParaRPr>
          </a:p>
        </p:txBody>
      </p:sp>
      <p:sp>
        <p:nvSpPr>
          <p:cNvPr id="3" name="2 - Θέση περιεχομένου"/>
          <p:cNvSpPr>
            <a:spLocks noGrp="1"/>
          </p:cNvSpPr>
          <p:nvPr>
            <p:ph idx="1"/>
          </p:nvPr>
        </p:nvSpPr>
        <p:spPr>
          <a:xfrm>
            <a:off x="1331640" y="1447800"/>
            <a:ext cx="7602048" cy="4800600"/>
          </a:xfrm>
        </p:spPr>
        <p:txBody>
          <a:bodyPr>
            <a:noAutofit/>
          </a:bodyPr>
          <a:lstStyle/>
          <a:p>
            <a:pPr>
              <a:buNone/>
            </a:pPr>
            <a:r>
              <a:rPr lang="el-GR" dirty="0" smtClean="0">
                <a:latin typeface="Times New Roman" panose="02020603050405020304" pitchFamily="18" charset="0"/>
                <a:cs typeface="Times New Roman" panose="02020603050405020304" pitchFamily="18" charset="0"/>
              </a:rPr>
              <a:t>        Οι επιχειρήσεις πριν από πενήντα περίπου χρόνια άρχισαν να αναπτύσσουν και να υιοθετούν τεχνικές marketing κυρίως στους τομείς της διαφήμισης και των πωλήσεων. Στα επόμενα χρόνια εδραιώθηκε ως αυτοτελής επιχειρησιακή λειτουργία και ως αυτοτελής επιστημονικός κλάδος της Διοίκησης των Επιχειρήσεων.</a:t>
            </a:r>
          </a:p>
          <a:p>
            <a:pPr>
              <a:buNone/>
            </a:pPr>
            <a:r>
              <a:rPr lang="el-GR" dirty="0">
                <a:solidFill>
                  <a:schemeClr val="accent3">
                    <a:lumMod val="50000"/>
                  </a:schemeClr>
                </a:solidFill>
              </a:rPr>
              <a:t> </a:t>
            </a:r>
            <a:r>
              <a:rPr lang="el-GR" dirty="0" smtClean="0">
                <a:solidFill>
                  <a:schemeClr val="accent3">
                    <a:lumMod val="50000"/>
                  </a:schemeClr>
                </a:solidFill>
              </a:rPr>
              <a:t>                                                                  </a:t>
            </a:r>
            <a:r>
              <a:rPr lang="el-GR" sz="2400" dirty="0" smtClean="0">
                <a:solidFill>
                  <a:schemeClr val="accent3">
                    <a:lumMod val="50000"/>
                  </a:schemeClr>
                </a:solidFill>
                <a:latin typeface="Garamond" panose="02020404030301010803" pitchFamily="18" charset="0"/>
              </a:rPr>
              <a:t>Ομφάκινον</a:t>
            </a:r>
            <a:endParaRPr lang="el-GR" dirty="0" smtClean="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9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03648" y="836712"/>
            <a:ext cx="7498080" cy="4800600"/>
          </a:xfrm>
        </p:spPr>
        <p:txBody>
          <a:bodyPr>
            <a:normAutofit/>
          </a:bodyPr>
          <a:lstStyle/>
          <a:p>
            <a:pPr>
              <a:buNone/>
            </a:pPr>
            <a:r>
              <a:rPr lang="el-GR" dirty="0" smtClean="0">
                <a:latin typeface="Times New Roman" panose="02020603050405020304" pitchFamily="18" charset="0"/>
                <a:cs typeface="Times New Roman" panose="02020603050405020304" pitchFamily="18" charset="0"/>
              </a:rPr>
              <a:t>        Κανένα σχεδόν προϊόν ή υπηρεσία δεν μπορεί να αναπτυχθεί και να διατεθεί σήμερα χωρίς τη συμβολή του marketing. Η συμβολή αυτή μπορεί να είναι πολύ απλή και ελάχιστα δαπανηρή, μέχρι πολύ συστηματική, οργανωμένη με τα σύγχρονα μέσα προβολής και διαφήμισης και ιδιαίτερα δαπανηρή.    </a:t>
            </a:r>
          </a:p>
          <a:p>
            <a:endParaRPr lang="el-GR" dirty="0"/>
          </a:p>
        </p:txBody>
      </p:sp>
      <p:sp>
        <p:nvSpPr>
          <p:cNvPr id="4" name="2 - Θέση περιεχομένου"/>
          <p:cNvSpPr txBox="1">
            <a:spLocks/>
          </p:cNvSpPr>
          <p:nvPr/>
        </p:nvSpPr>
        <p:spPr>
          <a:xfrm>
            <a:off x="6732240" y="5112296"/>
            <a:ext cx="2169488" cy="172819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el-GR" dirty="0" smtClean="0"/>
              <a:t>        </a:t>
            </a:r>
          </a:p>
          <a:p>
            <a:pPr>
              <a:buFont typeface="Wingdings 2"/>
              <a:buNone/>
            </a:pPr>
            <a:r>
              <a:rPr lang="el-GR" dirty="0" smtClean="0">
                <a:solidFill>
                  <a:schemeClr val="accent3">
                    <a:lumMod val="50000"/>
                  </a:schemeClr>
                </a:solidFill>
              </a:rPr>
              <a:t>                                                                   </a:t>
            </a:r>
            <a:r>
              <a:rPr lang="el-GR" sz="2400" dirty="0" smtClean="0">
                <a:solidFill>
                  <a:schemeClr val="accent3">
                    <a:lumMod val="50000"/>
                  </a:schemeClr>
                </a:solidFill>
                <a:latin typeface="Garamond" panose="02020404030301010803" pitchFamily="18" charset="0"/>
              </a:rPr>
              <a:t>Ομφάκινον</a:t>
            </a:r>
            <a:endParaRPr lang="el-GR" dirty="0" smtClean="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55576" y="1196752"/>
            <a:ext cx="9145016" cy="720080"/>
          </a:xfrm>
        </p:spPr>
        <p:txBody>
          <a:bodyPr>
            <a:noAutofit/>
          </a:bodyPr>
          <a:lstStyle/>
          <a:p>
            <a:pPr marL="571500" indent="-571500">
              <a:buFont typeface="Wingdings" panose="05000000000000000000" pitchFamily="2" charset="2"/>
              <a:buChar char="v"/>
            </a:pPr>
            <a:r>
              <a:rPr lang="el-GR" sz="4200" u="sng" dirty="0" err="1"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To</a:t>
            </a:r>
            <a: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 </a:t>
            </a:r>
            <a:r>
              <a:rPr lang="el-GR" sz="4200" u="sng" dirty="0" err="1">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marketing</a:t>
            </a:r>
            <a:r>
              <a:rPr lang="el-GR" sz="4200" u="sng"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 επιδρά στην καθημερινή ζωή και επηρεάζει τη συμπεριφορά </a:t>
            </a:r>
            <a: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
            </a:r>
            <a:b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br>
            <a: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όλων</a:t>
            </a:r>
            <a:r>
              <a:rPr lang="el-GR" sz="4200" u="sng"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 Έτσι:</a:t>
            </a:r>
            <a:br>
              <a:rPr lang="el-GR" sz="4200" u="sng"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br>
            <a:endParaRPr lang="el-GR" sz="42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59728" y="2249488"/>
            <a:ext cx="7873960" cy="4608512"/>
          </a:xfrm>
        </p:spPr>
        <p:txBody>
          <a:bodyPr>
            <a:normAutofit fontScale="62500" lnSpcReduction="20000"/>
          </a:bodyPr>
          <a:lstStyle/>
          <a:p>
            <a:r>
              <a:rPr lang="el-GR" sz="5100" dirty="0" smtClean="0">
                <a:solidFill>
                  <a:schemeClr val="tx1">
                    <a:lumMod val="95000"/>
                    <a:lumOff val="5000"/>
                  </a:schemeClr>
                </a:solidFill>
                <a:latin typeface="Times New Roman" panose="02020603050405020304" pitchFamily="18" charset="0"/>
                <a:cs typeface="Times New Roman" panose="02020603050405020304" pitchFamily="18" charset="0"/>
              </a:rPr>
              <a:t>Τα προϊόντα που εκτίθενται είναι συσκευασμένα με τέτοιο τρόπο, ώστε να προσελκύουν την προσοχή των καταναλωτών.</a:t>
            </a:r>
          </a:p>
          <a:p>
            <a:r>
              <a:rPr lang="el-GR" sz="5100" dirty="0" smtClean="0">
                <a:solidFill>
                  <a:schemeClr val="tx1">
                    <a:lumMod val="95000"/>
                    <a:lumOff val="5000"/>
                  </a:schemeClr>
                </a:solidFill>
                <a:latin typeface="Times New Roman" panose="02020603050405020304" pitchFamily="18" charset="0"/>
                <a:cs typeface="Times New Roman" panose="02020603050405020304" pitchFamily="18" charset="0"/>
              </a:rPr>
              <a:t>Τα καταστήματα εκθέτουν τα προϊόντα τους έτσι, ώστε να προσελκύουν περισσότερους πελάτες.</a:t>
            </a:r>
          </a:p>
          <a:p>
            <a:r>
              <a:rPr lang="el-GR" sz="5100" dirty="0" smtClean="0">
                <a:solidFill>
                  <a:schemeClr val="tx1">
                    <a:lumMod val="95000"/>
                    <a:lumOff val="5000"/>
                  </a:schemeClr>
                </a:solidFill>
                <a:latin typeface="Times New Roman" panose="02020603050405020304" pitchFamily="18" charset="0"/>
                <a:cs typeface="Times New Roman" panose="02020603050405020304" pitchFamily="18" charset="0"/>
              </a:rPr>
              <a:t>Τα έντυπα και ηλεκτρονικά μέσα ενημέρωσης (ραδιόφωνο, τηλεόραση κ.α.) καθημερινά ' ' εκπέμπουν' ' διαφημιστικά μηνύματα.</a:t>
            </a:r>
          </a:p>
          <a:p>
            <a:pPr>
              <a:buNone/>
            </a:pPr>
            <a:endParaRPr lang="el-GR" sz="51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Ορθογώνιο 1"/>
          <p:cNvSpPr/>
          <p:nvPr/>
        </p:nvSpPr>
        <p:spPr>
          <a:xfrm>
            <a:off x="7596336" y="6309320"/>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620688"/>
            <a:ext cx="9145016" cy="2362274"/>
          </a:xfrm>
        </p:spPr>
        <p:txBody>
          <a:bodyPr>
            <a:noAutofit/>
          </a:bodyPr>
          <a:lstStyle/>
          <a:p>
            <a:pPr marL="571500" indent="-571500">
              <a:buFont typeface="Wingdings" panose="05000000000000000000" pitchFamily="2" charset="2"/>
              <a:buChar char="v"/>
            </a:pPr>
            <a: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Ακόμη και όταν πρόκειται για άλλες καθημερινές ή όχι δραστηριότητες, το marketing παίζει σημαντικό ρόλο.</a:t>
            </a:r>
            <a:b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br>
            <a: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t> Έτσι επιδρά:</a:t>
            </a:r>
            <a:br>
              <a:rPr lang="el-GR" sz="4200" u="sng" dirty="0" smtClean="0">
                <a:solidFill>
                  <a:schemeClr val="accent3">
                    <a:lumMod val="50000"/>
                  </a:schemeClr>
                </a:solidFill>
                <a:effectLst>
                  <a:outerShdw blurRad="38100" dist="38100" dir="2700000" algn="tl">
                    <a:srgbClr val="000000">
                      <a:alpha val="43137"/>
                    </a:srgbClr>
                  </a:outerShdw>
                </a:effectLst>
                <a:latin typeface="Garamond" panose="02020404030301010803" pitchFamily="18" charset="0"/>
              </a:rPr>
            </a:br>
            <a:endParaRPr lang="el-GR" sz="4200" u="sng" dirty="0">
              <a:solidFill>
                <a:schemeClr val="accent3">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3" name="2 - Θέση περιεχομένου"/>
          <p:cNvSpPr>
            <a:spLocks noGrp="1"/>
          </p:cNvSpPr>
          <p:nvPr>
            <p:ph idx="1"/>
          </p:nvPr>
        </p:nvSpPr>
        <p:spPr>
          <a:xfrm>
            <a:off x="1331640" y="2780928"/>
            <a:ext cx="7498080" cy="3755504"/>
          </a:xfrm>
        </p:spPr>
        <p:txBody>
          <a:bodyPr/>
          <a:lstStyle/>
          <a:p>
            <a:pPr lvl="0"/>
            <a:r>
              <a:rPr lang="el-GR" dirty="0" smtClean="0">
                <a:latin typeface="Times New Roman" panose="02020603050405020304" pitchFamily="18" charset="0"/>
                <a:cs typeface="Times New Roman" panose="02020603050405020304" pitchFamily="18" charset="0"/>
              </a:rPr>
              <a:t>Στον τρόπο που συμπληρώνεται ένα βιογραφικό σημείωμα.</a:t>
            </a:r>
          </a:p>
          <a:p>
            <a:pPr lvl="0"/>
            <a:r>
              <a:rPr lang="el-GR" dirty="0" smtClean="0">
                <a:latin typeface="Times New Roman" panose="02020603050405020304" pitchFamily="18" charset="0"/>
                <a:cs typeface="Times New Roman" panose="02020603050405020304" pitchFamily="18" charset="0"/>
              </a:rPr>
              <a:t>Στη διαδικασία εξέλιξης μιας συνέντευξης για πρόσληψη σε μια εργασία.</a:t>
            </a:r>
          </a:p>
          <a:p>
            <a:pPr lvl="0"/>
            <a:r>
              <a:rPr lang="el-GR" dirty="0" smtClean="0">
                <a:latin typeface="Times New Roman" panose="02020603050405020304" pitchFamily="18" charset="0"/>
                <a:cs typeface="Times New Roman" panose="02020603050405020304" pitchFamily="18" charset="0"/>
              </a:rPr>
              <a:t>Στην επικοινωνία μας με φίλους, συναδέλφους κτλ.</a:t>
            </a:r>
          </a:p>
        </p:txBody>
      </p:sp>
      <p:sp>
        <p:nvSpPr>
          <p:cNvPr id="4" name="Ορθογώνιο 3"/>
          <p:cNvSpPr/>
          <p:nvPr/>
        </p:nvSpPr>
        <p:spPr>
          <a:xfrm>
            <a:off x="7380312" y="606373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37896" y="188640"/>
            <a:ext cx="7498080" cy="1642194"/>
          </a:xfrm>
        </p:spPr>
        <p:txBody>
          <a:bodyPr>
            <a:noAutofit/>
          </a:bodyPr>
          <a:lstStyle/>
          <a:p>
            <a:pPr marL="571500" indent="-571500" algn="ctr">
              <a:buFont typeface="Wingdings" panose="05000000000000000000" pitchFamily="2" charset="2"/>
              <a:buChar char="v"/>
            </a:pPr>
            <a:r>
              <a:rPr lang="el-GR" sz="4400" u="sng" dirty="0" smtClean="0">
                <a:solidFill>
                  <a:schemeClr val="accent3">
                    <a:lumMod val="50000"/>
                  </a:schemeClr>
                </a:solidFill>
                <a:latin typeface="Garamond" panose="02020404030301010803" pitchFamily="18" charset="0"/>
              </a:rPr>
              <a:t>Έννοια και περιεχόμενο τον Marketing</a:t>
            </a:r>
            <a:r>
              <a:rPr lang="el-GR" sz="4400" u="sng" dirty="0" smtClean="0"/>
              <a:t/>
            </a:r>
            <a:br>
              <a:rPr lang="el-GR" sz="4400" u="sng" dirty="0" smtClean="0"/>
            </a:br>
            <a:endParaRPr lang="el-GR" sz="4400" u="sng" dirty="0"/>
          </a:p>
        </p:txBody>
      </p:sp>
      <p:sp>
        <p:nvSpPr>
          <p:cNvPr id="3" name="2 - Θέση περιεχομένου"/>
          <p:cNvSpPr>
            <a:spLocks noGrp="1"/>
          </p:cNvSpPr>
          <p:nvPr>
            <p:ph idx="1"/>
          </p:nvPr>
        </p:nvSpPr>
        <p:spPr>
          <a:xfrm>
            <a:off x="827584" y="1234164"/>
            <a:ext cx="8316416" cy="5410200"/>
          </a:xfrm>
        </p:spPr>
        <p:txBody>
          <a:bodyPr>
            <a:noAutofit/>
          </a:bodyPr>
          <a:lstStyle/>
          <a:p>
            <a:pPr>
              <a:buNone/>
            </a:pPr>
            <a:r>
              <a:rPr lang="el-GR" dirty="0" smtClean="0"/>
              <a:t>        </a:t>
            </a:r>
            <a:r>
              <a:rPr lang="el-GR" dirty="0" smtClean="0">
                <a:latin typeface="Times New Roman" panose="02020603050405020304" pitchFamily="18" charset="0"/>
                <a:cs typeface="Times New Roman" panose="02020603050405020304" pitchFamily="18" charset="0"/>
              </a:rPr>
              <a:t>To marketing περιλαμβάνει όλες τις ενέργειες που απαιτούνται για να φθάσουν τα προϊόντα ή οι υπηρεσίες από τον παραγωγό στον καταναλωτή. Συνδέει, δηλαδή, την παραγωγή με την κατανάλωση, κατευθύνει τη ροή των αγαθών και των υπηρεσιών και επηρεάζει τη λήψη αποφάσεων. Οι ενέργειες αυτές αποσκοπούν στην ικανοποίηση των αναγκών των καταναλωτών μέσω του σχεδιασμού, της παραγωγής και της διάθεσης των προϊόντων ή των υπηρεσιών.</a:t>
            </a:r>
          </a:p>
          <a:p>
            <a:pPr>
              <a:buNone/>
            </a:pPr>
            <a:endParaRPr lang="el-GR" dirty="0" smtClean="0"/>
          </a:p>
        </p:txBody>
      </p:sp>
      <p:sp>
        <p:nvSpPr>
          <p:cNvPr id="4" name="Ορθογώνιο 3"/>
          <p:cNvSpPr/>
          <p:nvPr/>
        </p:nvSpPr>
        <p:spPr>
          <a:xfrm>
            <a:off x="7596336" y="6275032"/>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43608" y="476672"/>
            <a:ext cx="7890080" cy="5771728"/>
          </a:xfrm>
        </p:spPr>
        <p:txBody>
          <a:bodyPr>
            <a:normAutofit/>
          </a:bodyPr>
          <a:lstStyle/>
          <a:p>
            <a:pPr>
              <a:buNone/>
            </a:pPr>
            <a:r>
              <a:rPr lang="el-GR" dirty="0" smtClean="0">
                <a:latin typeface="Times New Roman" panose="02020603050405020304" pitchFamily="18" charset="0"/>
                <a:cs typeface="Times New Roman" panose="02020603050405020304" pitchFamily="18" charset="0"/>
              </a:rPr>
              <a:t>        Όσον αφορά τις επιχειρήσεις, επομένως το marketing περιλαμβάνει το σύνολο των ενεργειών μιας επιχείρησης ή ενός οργανισμού, οι οποίες αποβλέπουν στην αναγνώριση των αναγκών του καταναλωτή, στην ανάπτυξη των απαραίτητων προϊόντων και υπηρεσιών που τις ικανοποιούν και στη δημιουργία των απαραίτητων προϋποθέσεων ζήτησης, οι οποίες θα οδηγήσουν σε επιτυχείς πωλήσεις.</a:t>
            </a:r>
          </a:p>
          <a:p>
            <a:endParaRPr lang="el-GR" dirty="0"/>
          </a:p>
        </p:txBody>
      </p:sp>
      <p:sp>
        <p:nvSpPr>
          <p:cNvPr id="2" name="Ορθογώνιο 1"/>
          <p:cNvSpPr/>
          <p:nvPr/>
        </p:nvSpPr>
        <p:spPr>
          <a:xfrm>
            <a:off x="7452320" y="6063734"/>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571500" indent="-571500">
              <a:buFont typeface="Wingdings" panose="05000000000000000000" pitchFamily="2" charset="2"/>
              <a:buChar char="v"/>
            </a:pPr>
            <a:r>
              <a:rPr lang="el-GR" sz="4400" u="sng" dirty="0" smtClean="0">
                <a:latin typeface="Garamond" panose="02020404030301010803" pitchFamily="18" charset="0"/>
              </a:rPr>
              <a:t>Μίγμα</a:t>
            </a:r>
            <a:r>
              <a:rPr lang="el-GR" sz="4400" dirty="0" smtClean="0">
                <a:latin typeface="Garamond" panose="02020404030301010803" pitchFamily="18" charset="0"/>
              </a:rPr>
              <a:t>…</a:t>
            </a:r>
            <a:endParaRPr lang="el-GR" sz="4400" dirty="0">
              <a:latin typeface="Garamond" panose="02020404030301010803" pitchFamily="18" charset="0"/>
            </a:endParaRPr>
          </a:p>
        </p:txBody>
      </p:sp>
      <p:sp>
        <p:nvSpPr>
          <p:cNvPr id="3" name="2 - Θέση περιεχομένου"/>
          <p:cNvSpPr>
            <a:spLocks noGrp="1"/>
          </p:cNvSpPr>
          <p:nvPr>
            <p:ph idx="1"/>
          </p:nvPr>
        </p:nvSpPr>
        <p:spPr>
          <a:xfrm>
            <a:off x="1113532" y="1477962"/>
            <a:ext cx="7498080" cy="4800600"/>
          </a:xfrm>
        </p:spPr>
        <p:txBody>
          <a:bodyPr/>
          <a:lstStyle/>
          <a:p>
            <a:pPr>
              <a:buNone/>
            </a:pPr>
            <a:r>
              <a:rPr lang="el-GR" dirty="0" smtClean="0"/>
              <a:t>       </a:t>
            </a:r>
            <a:r>
              <a:rPr lang="el-GR" dirty="0" smtClean="0">
                <a:latin typeface="Times New Roman" panose="02020603050405020304" pitchFamily="18" charset="0"/>
                <a:cs typeface="Times New Roman" panose="02020603050405020304" pitchFamily="18" charset="0"/>
              </a:rPr>
              <a:t>Η φιλοσοφία και το περιεχόμενο των αποφάσεων και της λειτουργίας του marketing εκφράζεται με τον όρο "μίγμα marketing " (marketing mix).Είναι δηλαδή ένα σύστημα στενά συνδεδεμένων μεταβλητών, που σχεδιάστηκαν, για να ικανοποιούν τις ανάγκες των καταναλωτών - πελατών και τους στόχους της επιχείρησης. </a:t>
            </a:r>
            <a:endParaRPr lang="el-GR" dirty="0">
              <a:latin typeface="Times New Roman" panose="02020603050405020304" pitchFamily="18" charset="0"/>
              <a:cs typeface="Times New Roman" panose="02020603050405020304" pitchFamily="18" charset="0"/>
            </a:endParaRPr>
          </a:p>
        </p:txBody>
      </p:sp>
      <p:sp>
        <p:nvSpPr>
          <p:cNvPr id="4" name="Ορθογώνιο 3"/>
          <p:cNvSpPr/>
          <p:nvPr/>
        </p:nvSpPr>
        <p:spPr>
          <a:xfrm>
            <a:off x="7452320" y="6093896"/>
            <a:ext cx="1159292" cy="369332"/>
          </a:xfrm>
          <a:prstGeom prst="rect">
            <a:avLst/>
          </a:prstGeom>
        </p:spPr>
        <p:txBody>
          <a:bodyPr wrap="none">
            <a:spAutoFit/>
          </a:bodyPr>
          <a:lstStyle/>
          <a:p>
            <a:pPr>
              <a:buFont typeface="Wingdings 2"/>
              <a:buNone/>
            </a:pPr>
            <a:r>
              <a:rPr lang="el-GR" dirty="0">
                <a:solidFill>
                  <a:schemeClr val="accent3">
                    <a:lumMod val="50000"/>
                  </a:schemeClr>
                </a:solidFill>
                <a:latin typeface="Garamond" panose="02020404030301010803" pitchFamily="18" charset="0"/>
              </a:rPr>
              <a:t>Ομφάκινον</a:t>
            </a:r>
            <a:endParaRPr lang="el-GR"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TotalTime>
  <Words>727</Words>
  <Application>Microsoft Office PowerPoint</Application>
  <PresentationFormat>Προβολή στην οθόνη (4:3)</PresentationFormat>
  <Paragraphs>62</Paragraphs>
  <Slides>18</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Ηλιοστάσιο</vt:lpstr>
      <vt:lpstr>Ομφάκινον</vt:lpstr>
      <vt:lpstr>Τμήμα Μάρκετινγκ </vt:lpstr>
      <vt:lpstr>Λίγα λόγια για το μάρκετινγκ… </vt:lpstr>
      <vt:lpstr>Διαφάνεια 4</vt:lpstr>
      <vt:lpstr>To marketing επιδρά στην καθημερινή ζωή και επηρεάζει τη συμπεριφορά  όλων. Έτσι: </vt:lpstr>
      <vt:lpstr>Ακόμη και όταν πρόκειται για άλλες καθημερινές ή όχι δραστηριότητες, το marketing παίζει σημαντικό ρόλο.  Έτσι επιδρά: </vt:lpstr>
      <vt:lpstr>Έννοια και περιεχόμενο τον Marketing </vt:lpstr>
      <vt:lpstr>Διαφάνεια 8</vt:lpstr>
      <vt:lpstr>Μίγμα…</vt:lpstr>
      <vt:lpstr>Προϊόν…</vt:lpstr>
      <vt:lpstr>Διαφάνεια 11</vt:lpstr>
      <vt:lpstr>Τιμή…</vt:lpstr>
      <vt:lpstr>Προώθηση… </vt:lpstr>
      <vt:lpstr>Η αποτελεσματική προώθηση στοχεύει: </vt:lpstr>
      <vt:lpstr>Συγκεκριμένα εμείς…</vt:lpstr>
      <vt:lpstr>Διαφάνεια 16</vt:lpstr>
      <vt:lpstr>Βιβλιογραφία </vt:lpstr>
      <vt:lpstr>Ευχαριστούμε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Τμήμα Μάρκετιγκ</dc:title>
  <dc:creator>Έφη</dc:creator>
  <cp:lastModifiedBy>user</cp:lastModifiedBy>
  <cp:revision>25</cp:revision>
  <dcterms:modified xsi:type="dcterms:W3CDTF">2013-04-12T06:48:52Z</dcterms:modified>
</cp:coreProperties>
</file>